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ppt/tags/tag5.xml" ContentType="application/vnd.openxmlformats-officedocument.presentationml.tags+xml"/>
  <Override PartName="/ppt/notesSlides/notesSlide4.xml" ContentType="application/vnd.openxmlformats-officedocument.presentationml.notesSlide+xml"/>
  <Override PartName="/ppt/tags/tag6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1"/>
  </p:notesMasterIdLst>
  <p:sldIdLst>
    <p:sldId id="256" r:id="rId2"/>
    <p:sldId id="266" r:id="rId3"/>
    <p:sldId id="272" r:id="rId4"/>
    <p:sldId id="260" r:id="rId5"/>
    <p:sldId id="280" r:id="rId6"/>
    <p:sldId id="274" r:id="rId7"/>
    <p:sldId id="265" r:id="rId8"/>
    <p:sldId id="282" r:id="rId9"/>
    <p:sldId id="271" r:id="rId10"/>
  </p:sldIdLst>
  <p:sldSz cx="12192000" cy="6858000"/>
  <p:notesSz cx="6858000" cy="9144000"/>
  <p:custDataLst>
    <p:tags r:id="rId1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E9E4"/>
    <a:srgbClr val="FFFFFF"/>
    <a:srgbClr val="8B4981"/>
    <a:srgbClr val="5B9BD5"/>
    <a:srgbClr val="0070C0"/>
    <a:srgbClr val="EAE8E2"/>
    <a:srgbClr val="C0A15F"/>
    <a:srgbClr val="15151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6238" autoAdjust="0"/>
  </p:normalViewPr>
  <p:slideViewPr>
    <p:cSldViewPr snapToGrid="0">
      <p:cViewPr varScale="1">
        <p:scale>
          <a:sx n="153" d="100"/>
          <a:sy n="153" d="100"/>
        </p:scale>
        <p:origin x="558" y="5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2024/9/15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05CCDB-D978-8B58-8CC5-DF98AD396B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DD92F6C2-96B8-71D1-4788-6BF8B0D28C2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21870C7-2E61-1714-2F5B-A173E43C4113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02876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21708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49104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958B66-DCBE-6E11-74AC-24419EEB45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D59CA071-3789-6EF0-AFA6-51EB3AB08D1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CFDC39D-AFB0-3F07-F52D-2A396922451C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82193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2024/9/15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2024/9/15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2024/9/15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2024/9/15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2024/9/15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2024/9/15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2024/9/15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2024/9/15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2024/9/15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2024/9/15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2024/9/15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2024/9/15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audio" Target="../media/media1.mp3"/><Relationship Id="rId7" Type="http://schemas.openxmlformats.org/officeDocument/2006/relationships/image" Target="../media/image5.png"/><Relationship Id="rId2" Type="http://schemas.microsoft.com/office/2007/relationships/media" Target="../media/media1.mp3"/><Relationship Id="rId1" Type="http://schemas.openxmlformats.org/officeDocument/2006/relationships/tags" Target="../tags/tag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gif"/><Relationship Id="rId5" Type="http://schemas.openxmlformats.org/officeDocument/2006/relationships/image" Target="../media/image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R-C"/>
          <p:cNvPicPr>
            <a:picLocks noChangeAspect="1"/>
          </p:cNvPicPr>
          <p:nvPr/>
        </p:nvPicPr>
        <p:blipFill>
          <a:blip r:embed="rId4">
            <a:alphaModFix amt="11000"/>
            <a:lum bright="64000" contrast="-70000"/>
          </a:blip>
          <a:srcRect t="40647" b="4450"/>
          <a:stretch>
            <a:fillRect/>
          </a:stretch>
        </p:blipFill>
        <p:spPr>
          <a:xfrm>
            <a:off x="9205595" y="-192405"/>
            <a:ext cx="1905635" cy="7050405"/>
          </a:xfrm>
          <a:prstGeom prst="rect">
            <a:avLst/>
          </a:prstGeom>
        </p:spPr>
      </p:pic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9956800" y="5219700"/>
            <a:ext cx="2133599" cy="1473200"/>
          </a:xfrm>
        </p:spPr>
        <p:txBody>
          <a:bodyPr>
            <a:no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1200" dirty="0"/>
              <a:t>VGP256 MATH AND PHYSICS FOR GAMES</a:t>
            </a:r>
            <a:br>
              <a:rPr lang="en-US" altLang="zh-CN" sz="1200" dirty="0"/>
            </a:br>
            <a:r>
              <a:rPr lang="en-US" altLang="zh-CN" sz="1200" dirty="0" err="1"/>
              <a:t>Tijana</a:t>
            </a:r>
            <a:r>
              <a:rPr lang="en-US" altLang="zh-CN" sz="1200" dirty="0"/>
              <a:t> </a:t>
            </a:r>
            <a:r>
              <a:rPr lang="en-US" altLang="zh-CN" sz="1200" dirty="0" err="1"/>
              <a:t>Sretenovic</a:t>
            </a:r>
            <a:br>
              <a:rPr lang="en-US" altLang="zh-CN" sz="1200" dirty="0"/>
            </a:br>
            <a:r>
              <a:rPr lang="en-US" altLang="zh-CN" sz="1200" dirty="0"/>
              <a:t>Jiangyahu Liu - 2312738</a:t>
            </a:r>
            <a:br>
              <a:rPr lang="en-US" altLang="zh-CN" sz="1200" dirty="0"/>
            </a:br>
            <a:r>
              <a:rPr lang="en-US" altLang="zh-CN" sz="1200" dirty="0"/>
              <a:t>2024/9/16</a:t>
            </a:r>
          </a:p>
          <a:p>
            <a:pPr algn="l">
              <a:lnSpc>
                <a:spcPct val="150000"/>
              </a:lnSpc>
            </a:pPr>
            <a:endParaRPr lang="en-US" altLang="zh-CN" sz="1200" dirty="0"/>
          </a:p>
        </p:txBody>
      </p:sp>
      <p:sp>
        <p:nvSpPr>
          <p:cNvPr id="4" name="矩形 3"/>
          <p:cNvSpPr/>
          <p:nvPr/>
        </p:nvSpPr>
        <p:spPr>
          <a:xfrm>
            <a:off x="11668541" y="6514668"/>
            <a:ext cx="342900" cy="7556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752156" y="3013501"/>
            <a:ext cx="86876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dirty="0">
                <a:latin typeface="Source Han Sans Heavy" panose="020B0A00000000000000" charset="-122"/>
                <a:ea typeface="Source Han Sans Heavy" panose="020B0A00000000000000" charset="-122"/>
              </a:rPr>
              <a:t>Cannon simulator!</a:t>
            </a:r>
            <a:endParaRPr lang="zh-CN" altLang="en-US" sz="4800" dirty="0">
              <a:latin typeface="Source Han Sans Heavy" panose="020B0A00000000000000" charset="-122"/>
              <a:ea typeface="Source Han Sans Heavy" panose="020B0A00000000000000" charset="-122"/>
            </a:endParaRPr>
          </a:p>
        </p:txBody>
      </p:sp>
      <p:pic>
        <p:nvPicPr>
          <p:cNvPr id="8" name="图片 7" descr="R-C"/>
          <p:cNvPicPr>
            <a:picLocks noChangeAspect="1"/>
          </p:cNvPicPr>
          <p:nvPr/>
        </p:nvPicPr>
        <p:blipFill>
          <a:blip r:embed="rId4">
            <a:alphaModFix amt="11000"/>
            <a:lum bright="64000" contrast="-70000"/>
          </a:blip>
          <a:srcRect t="22089" b="4450"/>
          <a:stretch>
            <a:fillRect/>
          </a:stretch>
        </p:blipFill>
        <p:spPr>
          <a:xfrm rot="2160000">
            <a:off x="1223010" y="-2043430"/>
            <a:ext cx="1905635" cy="9433560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1080770" y="845820"/>
            <a:ext cx="685165" cy="768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500">
                <a:solidFill>
                  <a:schemeClr val="tx1">
                    <a:alpha val="2000"/>
                  </a:schemeClr>
                </a:solidFill>
                <a:latin typeface="Novecento wide Bold" panose="00000805000000000000" charset="0"/>
                <a:cs typeface="Novecento wide Bold" panose="00000805000000000000" charset="0"/>
              </a:rPr>
              <a:t>rhodeskesi</a:t>
            </a:r>
          </a:p>
        </p:txBody>
      </p:sp>
      <p:sp>
        <p:nvSpPr>
          <p:cNvPr id="10" name="圆: 空心 9">
            <a:extLst>
              <a:ext uri="{FF2B5EF4-FFF2-40B4-BE49-F238E27FC236}">
                <a16:creationId xmlns:a16="http://schemas.microsoft.com/office/drawing/2014/main" id="{802E6D5E-9794-072D-7041-DC345C2DEC09}"/>
              </a:ext>
            </a:extLst>
          </p:cNvPr>
          <p:cNvSpPr/>
          <p:nvPr/>
        </p:nvSpPr>
        <p:spPr>
          <a:xfrm>
            <a:off x="995743" y="831167"/>
            <a:ext cx="320524" cy="317462"/>
          </a:xfrm>
          <a:prstGeom prst="donut">
            <a:avLst>
              <a:gd name="adj" fmla="val 12357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1" name="十字形 10">
            <a:extLst>
              <a:ext uri="{FF2B5EF4-FFF2-40B4-BE49-F238E27FC236}">
                <a16:creationId xmlns:a16="http://schemas.microsoft.com/office/drawing/2014/main" id="{C92B0567-14A1-B323-10FC-1E50810F6000}"/>
              </a:ext>
            </a:extLst>
          </p:cNvPr>
          <p:cNvSpPr/>
          <p:nvPr/>
        </p:nvSpPr>
        <p:spPr>
          <a:xfrm rot="2728278">
            <a:off x="520095" y="847337"/>
            <a:ext cx="345110" cy="341812"/>
          </a:xfrm>
          <a:prstGeom prst="plus">
            <a:avLst>
              <a:gd name="adj" fmla="val 46057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图文框 11">
            <a:extLst>
              <a:ext uri="{FF2B5EF4-FFF2-40B4-BE49-F238E27FC236}">
                <a16:creationId xmlns:a16="http://schemas.microsoft.com/office/drawing/2014/main" id="{39D84A87-81EA-FC5B-A81E-22385C008A81}"/>
              </a:ext>
            </a:extLst>
          </p:cNvPr>
          <p:cNvSpPr/>
          <p:nvPr/>
        </p:nvSpPr>
        <p:spPr>
          <a:xfrm>
            <a:off x="544316" y="439212"/>
            <a:ext cx="296668" cy="293833"/>
          </a:xfrm>
          <a:prstGeom prst="fram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3" name="等腰三角形 12">
            <a:extLst>
              <a:ext uri="{FF2B5EF4-FFF2-40B4-BE49-F238E27FC236}">
                <a16:creationId xmlns:a16="http://schemas.microsoft.com/office/drawing/2014/main" id="{37F30F21-BE4A-BB38-CAFA-4A92DF912641}"/>
              </a:ext>
            </a:extLst>
          </p:cNvPr>
          <p:cNvSpPr/>
          <p:nvPr/>
        </p:nvSpPr>
        <p:spPr>
          <a:xfrm>
            <a:off x="986865" y="393914"/>
            <a:ext cx="327509" cy="299295"/>
          </a:xfrm>
          <a:prstGeom prst="triangl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5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1238230" y="6197600"/>
            <a:ext cx="342900" cy="7556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206030" y="801488"/>
            <a:ext cx="685165" cy="768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500">
                <a:solidFill>
                  <a:schemeClr val="tx1">
                    <a:alpha val="2000"/>
                  </a:schemeClr>
                </a:solidFill>
                <a:latin typeface="Novecento wide Bold" panose="00000805000000000000" charset="0"/>
                <a:cs typeface="Novecento wide Bold" panose="00000805000000000000" charset="0"/>
              </a:rPr>
              <a:t>rhodeskesi</a:t>
            </a:r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CED435BA-8C3B-BFDF-E097-31B6DE39CE8E}"/>
              </a:ext>
            </a:extLst>
          </p:cNvPr>
          <p:cNvCxnSpPr>
            <a:cxnSpLocks/>
          </p:cNvCxnSpPr>
          <p:nvPr/>
        </p:nvCxnSpPr>
        <p:spPr>
          <a:xfrm>
            <a:off x="1220084" y="781236"/>
            <a:ext cx="1836267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>
            <a:extLst>
              <a:ext uri="{FF2B5EF4-FFF2-40B4-BE49-F238E27FC236}">
                <a16:creationId xmlns:a16="http://schemas.microsoft.com/office/drawing/2014/main" id="{47783B32-A4FD-6CC4-82CD-E8148D6C5A13}"/>
              </a:ext>
            </a:extLst>
          </p:cNvPr>
          <p:cNvSpPr/>
          <p:nvPr/>
        </p:nvSpPr>
        <p:spPr>
          <a:xfrm>
            <a:off x="641599" y="395503"/>
            <a:ext cx="687070" cy="4019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50242E97-FA77-E37C-FEBD-82E702FE8CC3}"/>
              </a:ext>
            </a:extLst>
          </p:cNvPr>
          <p:cNvSpPr txBox="1"/>
          <p:nvPr/>
        </p:nvSpPr>
        <p:spPr>
          <a:xfrm>
            <a:off x="-460970" y="380075"/>
            <a:ext cx="5097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800" b="1" u="sng" dirty="0">
                <a:solidFill>
                  <a:schemeClr val="bg1"/>
                </a:solidFill>
                <a:latin typeface="Novecento wide Bold" panose="00000805000000000000" charset="0"/>
                <a:ea typeface="Source Han Sans Heavy" panose="020B0A00000000000000" charset="-122"/>
                <a:cs typeface="Novecento wide Bold" panose="00000805000000000000" charset="0"/>
              </a:rPr>
              <a:t>Cannon!!!!</a:t>
            </a:r>
            <a:endParaRPr lang="zh-CN" altLang="en-US" dirty="0">
              <a:solidFill>
                <a:schemeClr val="bg1"/>
              </a:solidFill>
              <a:latin typeface="Source Han Sans Heavy" panose="020B0A00000000000000" charset="-122"/>
              <a:ea typeface="Source Han Sans Heavy" panose="020B0A00000000000000" charset="-122"/>
            </a:endParaRPr>
          </a:p>
        </p:txBody>
      </p:sp>
      <p:pic>
        <p:nvPicPr>
          <p:cNvPr id="20" name="图片 19" descr="图标&#10;&#10;描述已自动生成">
            <a:extLst>
              <a:ext uri="{FF2B5EF4-FFF2-40B4-BE49-F238E27FC236}">
                <a16:creationId xmlns:a16="http://schemas.microsoft.com/office/drawing/2014/main" id="{5E3B7071-FC30-8903-A4F3-409E5354219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8501" y="306216"/>
            <a:ext cx="459105" cy="459105"/>
          </a:xfrm>
          <a:prstGeom prst="rect">
            <a:avLst/>
          </a:prstGeom>
        </p:spPr>
      </p:pic>
      <p:pic>
        <p:nvPicPr>
          <p:cNvPr id="3" name="【星际拓荒·眼之回响】Travelers' encore - 1.Travelers' encore(Av208446917,P1)">
            <a:hlinkClick r:id="" action="ppaction://media"/>
            <a:extLst>
              <a:ext uri="{FF2B5EF4-FFF2-40B4-BE49-F238E27FC236}">
                <a16:creationId xmlns:a16="http://schemas.microsoft.com/office/drawing/2014/main" id="{BFDB9CFB-BD62-98F6-A81F-296639086409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53798" y="796"/>
            <a:ext cx="609600" cy="6096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5F30530-FF6C-76AF-7549-AA2BDF04974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48303" y="973730"/>
            <a:ext cx="9895394" cy="539468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24242" numSld="999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9E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EFA8692-2C61-EB1B-1E15-0EAA993EB1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椭圆 27">
            <a:extLst>
              <a:ext uri="{FF2B5EF4-FFF2-40B4-BE49-F238E27FC236}">
                <a16:creationId xmlns:a16="http://schemas.microsoft.com/office/drawing/2014/main" id="{56122D3E-0F28-5344-4530-8FF5CB6ECA0C}"/>
              </a:ext>
            </a:extLst>
          </p:cNvPr>
          <p:cNvSpPr/>
          <p:nvPr/>
        </p:nvSpPr>
        <p:spPr>
          <a:xfrm>
            <a:off x="11013082" y="187698"/>
            <a:ext cx="85725" cy="8572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84E21AA8-F233-559C-613D-9068DE9862D7}"/>
              </a:ext>
            </a:extLst>
          </p:cNvPr>
          <p:cNvSpPr/>
          <p:nvPr/>
        </p:nvSpPr>
        <p:spPr>
          <a:xfrm>
            <a:off x="11222632" y="187698"/>
            <a:ext cx="85725" cy="8572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椭圆 29">
            <a:extLst>
              <a:ext uri="{FF2B5EF4-FFF2-40B4-BE49-F238E27FC236}">
                <a16:creationId xmlns:a16="http://schemas.microsoft.com/office/drawing/2014/main" id="{1FD028C1-375D-A9DE-471B-28BE73CEBB47}"/>
              </a:ext>
            </a:extLst>
          </p:cNvPr>
          <p:cNvSpPr/>
          <p:nvPr/>
        </p:nvSpPr>
        <p:spPr>
          <a:xfrm>
            <a:off x="11432182" y="187698"/>
            <a:ext cx="85725" cy="85725"/>
          </a:xfrm>
          <a:prstGeom prst="ellipse">
            <a:avLst/>
          </a:prstGeom>
          <a:noFill/>
          <a:ln>
            <a:solidFill>
              <a:srgbClr val="FFC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C000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>
            <a:extLst>
              <a:ext uri="{FF2B5EF4-FFF2-40B4-BE49-F238E27FC236}">
                <a16:creationId xmlns:a16="http://schemas.microsoft.com/office/drawing/2014/main" id="{76DAA0DD-571C-2093-687B-3AD09FAB097D}"/>
              </a:ext>
            </a:extLst>
          </p:cNvPr>
          <p:cNvSpPr/>
          <p:nvPr/>
        </p:nvSpPr>
        <p:spPr>
          <a:xfrm>
            <a:off x="11641732" y="187698"/>
            <a:ext cx="85725" cy="8572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>
            <a:extLst>
              <a:ext uri="{FF2B5EF4-FFF2-40B4-BE49-F238E27FC236}">
                <a16:creationId xmlns:a16="http://schemas.microsoft.com/office/drawing/2014/main" id="{AAC2E3BD-6C8D-CE19-EE33-E379B91AD0DA}"/>
              </a:ext>
            </a:extLst>
          </p:cNvPr>
          <p:cNvSpPr/>
          <p:nvPr/>
        </p:nvSpPr>
        <p:spPr>
          <a:xfrm>
            <a:off x="11851282" y="187698"/>
            <a:ext cx="85725" cy="8572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FE0207A9-807D-9570-F604-FCE8C3307B87}"/>
              </a:ext>
            </a:extLst>
          </p:cNvPr>
          <p:cNvCxnSpPr>
            <a:stCxn id="29" idx="6"/>
            <a:endCxn id="30" idx="2"/>
          </p:cNvCxnSpPr>
          <p:nvPr/>
        </p:nvCxnSpPr>
        <p:spPr>
          <a:xfrm>
            <a:off x="11308357" y="230561"/>
            <a:ext cx="123825" cy="0"/>
          </a:xfrm>
          <a:prstGeom prst="line">
            <a:avLst/>
          </a:prstGeom>
          <a:ln w="9525">
            <a:solidFill>
              <a:srgbClr val="FFC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" name="矩形 3">
            <a:extLst>
              <a:ext uri="{FF2B5EF4-FFF2-40B4-BE49-F238E27FC236}">
                <a16:creationId xmlns:a16="http://schemas.microsoft.com/office/drawing/2014/main" id="{49C258FA-F899-2741-1B99-52F0B49A444D}"/>
              </a:ext>
            </a:extLst>
          </p:cNvPr>
          <p:cNvSpPr/>
          <p:nvPr/>
        </p:nvSpPr>
        <p:spPr>
          <a:xfrm flipV="1">
            <a:off x="-49530" y="2335530"/>
            <a:ext cx="76200" cy="209042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112F2A92-56A2-FEA2-C255-7AA817C9F361}"/>
              </a:ext>
            </a:extLst>
          </p:cNvPr>
          <p:cNvSpPr/>
          <p:nvPr/>
        </p:nvSpPr>
        <p:spPr>
          <a:xfrm>
            <a:off x="-794962" y="6710997"/>
            <a:ext cx="3305175" cy="128905"/>
          </a:xfrm>
          <a:prstGeom prst="rect">
            <a:avLst/>
          </a:prstGeom>
          <a:solidFill>
            <a:schemeClr val="bg1">
              <a:alpha val="62000"/>
            </a:schemeClr>
          </a:solidFill>
          <a:ln>
            <a:noFill/>
          </a:ln>
          <a:effectLst/>
          <a:scene3d>
            <a:camera prst="perspectiveLeft">
              <a:rot lat="600000" lon="12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03DE1E75-1740-59E7-3285-B9448A8E98BF}"/>
              </a:ext>
            </a:extLst>
          </p:cNvPr>
          <p:cNvSpPr txBox="1"/>
          <p:nvPr/>
        </p:nvSpPr>
        <p:spPr>
          <a:xfrm>
            <a:off x="1356030" y="1126258"/>
            <a:ext cx="685165" cy="768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500">
                <a:solidFill>
                  <a:schemeClr val="tx1">
                    <a:alpha val="2000"/>
                  </a:schemeClr>
                </a:solidFill>
                <a:latin typeface="Novecento wide Bold" panose="00000805000000000000" charset="0"/>
                <a:cs typeface="Novecento wide Bold" panose="00000805000000000000" charset="0"/>
              </a:rPr>
              <a:t>rhodeskesi</a:t>
            </a:r>
          </a:p>
        </p:txBody>
      </p: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E07BE7CE-6621-31C9-6789-40FAF6315355}"/>
              </a:ext>
            </a:extLst>
          </p:cNvPr>
          <p:cNvCxnSpPr>
            <a:cxnSpLocks/>
          </p:cNvCxnSpPr>
          <p:nvPr/>
        </p:nvCxnSpPr>
        <p:spPr>
          <a:xfrm flipV="1">
            <a:off x="1365869" y="1085032"/>
            <a:ext cx="1336361" cy="305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矩形 38">
            <a:extLst>
              <a:ext uri="{FF2B5EF4-FFF2-40B4-BE49-F238E27FC236}">
                <a16:creationId xmlns:a16="http://schemas.microsoft.com/office/drawing/2014/main" id="{4692FA2B-953F-C223-1935-F9E12C23E6BF}"/>
              </a:ext>
            </a:extLst>
          </p:cNvPr>
          <p:cNvSpPr/>
          <p:nvPr/>
        </p:nvSpPr>
        <p:spPr>
          <a:xfrm>
            <a:off x="787384" y="709063"/>
            <a:ext cx="687070" cy="40195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7035E49C-BAB5-78DC-B785-47E8CD853EF7}"/>
              </a:ext>
            </a:extLst>
          </p:cNvPr>
          <p:cNvSpPr txBox="1"/>
          <p:nvPr/>
        </p:nvSpPr>
        <p:spPr>
          <a:xfrm>
            <a:off x="1170373" y="715700"/>
            <a:ext cx="1835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/>
              <a:t>Cannon!!!!</a:t>
            </a:r>
          </a:p>
        </p:txBody>
      </p:sp>
      <p:pic>
        <p:nvPicPr>
          <p:cNvPr id="12" name="图片 11" descr="图标&#10;&#10;描述已自动生成">
            <a:extLst>
              <a:ext uri="{FF2B5EF4-FFF2-40B4-BE49-F238E27FC236}">
                <a16:creationId xmlns:a16="http://schemas.microsoft.com/office/drawing/2014/main" id="{BE6C5509-22C3-C1FD-90E7-FC103FCB28E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094" y="667153"/>
            <a:ext cx="459105" cy="459105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F29A4E4C-731B-D161-38C6-ED6854F4DB1F}"/>
              </a:ext>
            </a:extLst>
          </p:cNvPr>
          <p:cNvSpPr/>
          <p:nvPr/>
        </p:nvSpPr>
        <p:spPr>
          <a:xfrm>
            <a:off x="11325899" y="6571678"/>
            <a:ext cx="342900" cy="7556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53EBF65-A237-E918-F1B2-FCF76E3956D1}"/>
              </a:ext>
            </a:extLst>
          </p:cNvPr>
          <p:cNvSpPr txBox="1"/>
          <p:nvPr/>
        </p:nvSpPr>
        <p:spPr>
          <a:xfrm>
            <a:off x="5069648" y="736149"/>
            <a:ext cx="6820258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u="sng" dirty="0">
                <a:latin typeface="Novecento wide Bold" panose="00000805000000000000" charset="0"/>
                <a:ea typeface="Source Han Sans Heavy" panose="020B0A00000000000000" charset="-122"/>
                <a:cs typeface="Novecento wide Bold" panose="00000805000000000000" charset="0"/>
              </a:rPr>
              <a:t>Simulating a Cannon without using Unity's physics</a:t>
            </a:r>
            <a:endParaRPr lang="en-US" altLang="zh-CN" sz="2400" b="1" u="sng" dirty="0">
              <a:highlight>
                <a:srgbClr val="FF0000"/>
              </a:highlight>
              <a:latin typeface="Novecento wide Bold" panose="00000805000000000000" charset="0"/>
              <a:ea typeface="Source Han Sans Heavy" panose="020B0A00000000000000" charset="-122"/>
              <a:cs typeface="Novecento wide Bold" panose="00000805000000000000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4AA926BC-7180-7FFE-6644-824CE4A4C36D}"/>
              </a:ext>
            </a:extLst>
          </p:cNvPr>
          <p:cNvSpPr txBox="1"/>
          <p:nvPr/>
        </p:nvSpPr>
        <p:spPr>
          <a:xfrm>
            <a:off x="392512" y="4898605"/>
            <a:ext cx="5587266" cy="1143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b="1" u="sng" dirty="0">
                <a:latin typeface="Novecento wide Bold" panose="00000805000000000000" charset="0"/>
                <a:ea typeface="Source Han Sans Heavy" panose="020B0A00000000000000" charset="-122"/>
                <a:cs typeface="Novecento wide Bold" panose="00000805000000000000" charset="0"/>
              </a:rPr>
              <a:t>The projectile will change movements with gravity and air resistance</a:t>
            </a:r>
            <a:endParaRPr lang="en-US" altLang="zh-CN" sz="2400" b="1" u="sng" dirty="0">
              <a:highlight>
                <a:srgbClr val="FF0000"/>
              </a:highlight>
              <a:latin typeface="Novecento wide Bold" panose="00000805000000000000" charset="0"/>
              <a:ea typeface="Source Han Sans Heavy" panose="020B0A00000000000000" charset="-122"/>
              <a:cs typeface="Novecento wide Bold" panose="00000805000000000000" charset="0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DAE47D05-D7C2-8FCB-3DAE-3BB8F8AE2312}"/>
              </a:ext>
            </a:extLst>
          </p:cNvPr>
          <p:cNvSpPr txBox="1"/>
          <p:nvPr/>
        </p:nvSpPr>
        <p:spPr>
          <a:xfrm>
            <a:off x="6096000" y="4892567"/>
            <a:ext cx="5534448" cy="1143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b="1" u="sng" dirty="0">
                <a:latin typeface="Novecento wide Bold" panose="00000805000000000000" charset="0"/>
                <a:ea typeface="Source Han Sans Heavy" panose="020B0A00000000000000" charset="-122"/>
                <a:cs typeface="Novecento wide Bold" panose="00000805000000000000" charset="0"/>
              </a:rPr>
              <a:t>A prediction line and drop point location will be displayed</a:t>
            </a:r>
            <a:endParaRPr lang="en-US" altLang="zh-CN" sz="2400" b="1" u="sng" dirty="0">
              <a:highlight>
                <a:srgbClr val="FF0000"/>
              </a:highlight>
              <a:latin typeface="Novecento wide Bold" panose="00000805000000000000" charset="0"/>
              <a:ea typeface="Source Han Sans Heavy" panose="020B0A00000000000000" charset="-122"/>
              <a:cs typeface="Novecento wide Bold" panose="00000805000000000000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F4DE608-7A33-3CC8-4908-5E3532E728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8293" y="1587123"/>
            <a:ext cx="5601485" cy="3053769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E0A4012A-A886-5AE0-A62A-407FCE44B9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34351" y="1555653"/>
            <a:ext cx="5716931" cy="311670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967957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8" grpId="0"/>
      <p:bldP spid="1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1325899" y="6571678"/>
            <a:ext cx="342900" cy="7556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770073" y="662692"/>
            <a:ext cx="685165" cy="768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500">
                <a:solidFill>
                  <a:schemeClr val="tx1">
                    <a:alpha val="2000"/>
                  </a:schemeClr>
                </a:solidFill>
                <a:latin typeface="Novecento wide Bold" panose="00000805000000000000" charset="0"/>
                <a:cs typeface="Novecento wide Bold" panose="00000805000000000000" charset="0"/>
              </a:rPr>
              <a:t>rhodeskesi</a:t>
            </a:r>
          </a:p>
        </p:txBody>
      </p:sp>
      <p:sp>
        <p:nvSpPr>
          <p:cNvPr id="17" name="圆: 空心 16">
            <a:extLst>
              <a:ext uri="{FF2B5EF4-FFF2-40B4-BE49-F238E27FC236}">
                <a16:creationId xmlns:a16="http://schemas.microsoft.com/office/drawing/2014/main" id="{9B5E4ACC-9A4E-D27E-7420-6D040ECE0D19}"/>
              </a:ext>
            </a:extLst>
          </p:cNvPr>
          <p:cNvSpPr/>
          <p:nvPr/>
        </p:nvSpPr>
        <p:spPr>
          <a:xfrm>
            <a:off x="862022" y="662692"/>
            <a:ext cx="251381" cy="248980"/>
          </a:xfrm>
          <a:prstGeom prst="donut">
            <a:avLst>
              <a:gd name="adj" fmla="val 12357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8" name="十字形 17">
            <a:extLst>
              <a:ext uri="{FF2B5EF4-FFF2-40B4-BE49-F238E27FC236}">
                <a16:creationId xmlns:a16="http://schemas.microsoft.com/office/drawing/2014/main" id="{9A8C087F-4EA3-7DE8-FEED-01CC332596A4}"/>
              </a:ext>
            </a:extLst>
          </p:cNvPr>
          <p:cNvSpPr/>
          <p:nvPr/>
        </p:nvSpPr>
        <p:spPr>
          <a:xfrm rot="2728278">
            <a:off x="520910" y="652208"/>
            <a:ext cx="270664" cy="268077"/>
          </a:xfrm>
          <a:prstGeom prst="plus">
            <a:avLst>
              <a:gd name="adj" fmla="val 46057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图文框 18">
            <a:extLst>
              <a:ext uri="{FF2B5EF4-FFF2-40B4-BE49-F238E27FC236}">
                <a16:creationId xmlns:a16="http://schemas.microsoft.com/office/drawing/2014/main" id="{899F3D46-3EB5-58FD-AB59-8E92CE672E7D}"/>
              </a:ext>
            </a:extLst>
          </p:cNvPr>
          <p:cNvSpPr/>
          <p:nvPr/>
        </p:nvSpPr>
        <p:spPr>
          <a:xfrm>
            <a:off x="539906" y="335698"/>
            <a:ext cx="232671" cy="230448"/>
          </a:xfrm>
          <a:prstGeom prst="fram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1" name="等腰三角形 20">
            <a:extLst>
              <a:ext uri="{FF2B5EF4-FFF2-40B4-BE49-F238E27FC236}">
                <a16:creationId xmlns:a16="http://schemas.microsoft.com/office/drawing/2014/main" id="{4B6C5485-EB3C-A345-07B2-4FDE60F83C74}"/>
              </a:ext>
            </a:extLst>
          </p:cNvPr>
          <p:cNvSpPr/>
          <p:nvPr/>
        </p:nvSpPr>
        <p:spPr>
          <a:xfrm>
            <a:off x="879658" y="325674"/>
            <a:ext cx="256860" cy="234732"/>
          </a:xfrm>
          <a:prstGeom prst="triangl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C229A587-B692-DB73-A3E1-42D225D99CA9}"/>
              </a:ext>
            </a:extLst>
          </p:cNvPr>
          <p:cNvCxnSpPr/>
          <p:nvPr/>
        </p:nvCxnSpPr>
        <p:spPr>
          <a:xfrm>
            <a:off x="1895419" y="818089"/>
            <a:ext cx="336486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>
            <a:extLst>
              <a:ext uri="{FF2B5EF4-FFF2-40B4-BE49-F238E27FC236}">
                <a16:creationId xmlns:a16="http://schemas.microsoft.com/office/drawing/2014/main" id="{AB8B46BC-87D3-6304-E78F-DDC93C61E54F}"/>
              </a:ext>
            </a:extLst>
          </p:cNvPr>
          <p:cNvSpPr/>
          <p:nvPr/>
        </p:nvSpPr>
        <p:spPr>
          <a:xfrm>
            <a:off x="1316934" y="440830"/>
            <a:ext cx="687070" cy="40195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62ED6AB-3CE7-46AC-02D1-DCF9FA24F42A}"/>
              </a:ext>
            </a:extLst>
          </p:cNvPr>
          <p:cNvSpPr txBox="1"/>
          <p:nvPr/>
        </p:nvSpPr>
        <p:spPr>
          <a:xfrm>
            <a:off x="1455238" y="356424"/>
            <a:ext cx="32118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Source Han Sans Heavy" panose="020B0A00000000000000" charset="-122"/>
                <a:ea typeface="Source Han Sans Heavy" panose="020B0A00000000000000" charset="-122"/>
              </a:rPr>
              <a:t>Basic design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6D10D3C-A54C-1BD1-3042-BBA199578B23}"/>
              </a:ext>
            </a:extLst>
          </p:cNvPr>
          <p:cNvSpPr txBox="1"/>
          <p:nvPr/>
        </p:nvSpPr>
        <p:spPr>
          <a:xfrm>
            <a:off x="7554427" y="4950498"/>
            <a:ext cx="4246890" cy="967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CN" sz="2000" dirty="0"/>
              <a:t>The cannon will rotate and aim with the mouse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ovecento wide Bold" panose="00000805000000000000" charset="0"/>
              <a:ea typeface="Source Han Sans Heavy" panose="020B0A00000000000000" charset="-122"/>
              <a:cs typeface="Novecento wide Bold" panose="00000805000000000000" charset="0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4B54BEED-FE2B-A130-1567-C7B8D22D1D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7971" y="1531535"/>
            <a:ext cx="3799801" cy="2964384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A1D2DE59-1C28-5365-4E2C-F23864A178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6738" y="1146273"/>
            <a:ext cx="6721512" cy="5136663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椭圆 27"/>
          <p:cNvSpPr/>
          <p:nvPr/>
        </p:nvSpPr>
        <p:spPr>
          <a:xfrm>
            <a:off x="10588940" y="597480"/>
            <a:ext cx="85725" cy="8572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10798490" y="597480"/>
            <a:ext cx="85725" cy="8572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椭圆 29"/>
          <p:cNvSpPr/>
          <p:nvPr/>
        </p:nvSpPr>
        <p:spPr>
          <a:xfrm>
            <a:off x="11008040" y="597480"/>
            <a:ext cx="85725" cy="85725"/>
          </a:xfrm>
          <a:prstGeom prst="ellipse">
            <a:avLst/>
          </a:prstGeom>
          <a:noFill/>
          <a:ln>
            <a:solidFill>
              <a:srgbClr val="FFC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C000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11217590" y="597480"/>
            <a:ext cx="85725" cy="8572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11427140" y="597480"/>
            <a:ext cx="85725" cy="8572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3" name="直接连接符 32"/>
          <p:cNvCxnSpPr>
            <a:stCxn id="29" idx="6"/>
            <a:endCxn id="30" idx="2"/>
          </p:cNvCxnSpPr>
          <p:nvPr/>
        </p:nvCxnSpPr>
        <p:spPr>
          <a:xfrm>
            <a:off x="10884215" y="640343"/>
            <a:ext cx="123825" cy="0"/>
          </a:xfrm>
          <a:prstGeom prst="line">
            <a:avLst/>
          </a:prstGeom>
          <a:ln w="9525">
            <a:solidFill>
              <a:srgbClr val="FFC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" name="矩形 3"/>
          <p:cNvSpPr/>
          <p:nvPr/>
        </p:nvSpPr>
        <p:spPr>
          <a:xfrm flipV="1">
            <a:off x="-49530" y="2335530"/>
            <a:ext cx="76200" cy="209042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矩形 42"/>
          <p:cNvSpPr/>
          <p:nvPr/>
        </p:nvSpPr>
        <p:spPr>
          <a:xfrm>
            <a:off x="-794962" y="6710997"/>
            <a:ext cx="3305175" cy="128905"/>
          </a:xfrm>
          <a:prstGeom prst="rect">
            <a:avLst/>
          </a:prstGeom>
          <a:solidFill>
            <a:schemeClr val="bg1">
              <a:alpha val="62000"/>
            </a:schemeClr>
          </a:solidFill>
          <a:ln>
            <a:noFill/>
          </a:ln>
          <a:effectLst/>
          <a:scene3d>
            <a:camera prst="perspectiveLeft">
              <a:rot lat="600000" lon="12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A080707-62E7-119F-DF2D-73BF70CC6975}"/>
              </a:ext>
            </a:extLst>
          </p:cNvPr>
          <p:cNvSpPr txBox="1"/>
          <p:nvPr/>
        </p:nvSpPr>
        <p:spPr>
          <a:xfrm>
            <a:off x="767462" y="5136258"/>
            <a:ext cx="5823256" cy="506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CN" sz="2000" dirty="0"/>
              <a:t>Simulate various data and add movement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F2496F2-5DE9-8CB1-2493-554AAA9DEB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276" y="388448"/>
            <a:ext cx="6018833" cy="462035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26CC3C61-E35F-05FE-CF38-73A9E84EF2CD}"/>
              </a:ext>
            </a:extLst>
          </p:cNvPr>
          <p:cNvSpPr txBox="1"/>
          <p:nvPr/>
        </p:nvSpPr>
        <p:spPr>
          <a:xfrm>
            <a:off x="767461" y="5575719"/>
            <a:ext cx="4938221" cy="8803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CN" sz="1800" dirty="0">
                <a:latin typeface="Novecento wide Bold" panose="00000805000000000000" charset="0"/>
                <a:ea typeface="Source Han Sans Heavy" panose="020B0A00000000000000" charset="-122"/>
                <a:cs typeface="Novecento wide Bold" panose="00000805000000000000" charset="0"/>
              </a:rPr>
              <a:t>Add it to the starting point instead of the Ball. The Ball itself has no attributes.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ovecento wide Bold" panose="00000805000000000000" charset="0"/>
              <a:ea typeface="Source Han Sans Heavy" panose="020B0A00000000000000" charset="-122"/>
              <a:cs typeface="Novecento wide Bold" panose="00000805000000000000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43AD0CC-198B-19EC-ECED-87EECA2A81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40536" y="227640"/>
            <a:ext cx="3267504" cy="640272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575194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9E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D07ED8B-17AA-B24F-DFF9-1A734C2911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R-C">
            <a:extLst>
              <a:ext uri="{FF2B5EF4-FFF2-40B4-BE49-F238E27FC236}">
                <a16:creationId xmlns:a16="http://schemas.microsoft.com/office/drawing/2014/main" id="{9D41E1C0-EFC8-9E85-3447-6FFAA3F6239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1000"/>
            <a:lum bright="64000" contrast="-70000"/>
          </a:blip>
          <a:srcRect t="22089" b="4450"/>
          <a:stretch>
            <a:fillRect/>
          </a:stretch>
        </p:blipFill>
        <p:spPr>
          <a:xfrm rot="2160000">
            <a:off x="996315" y="-2043271"/>
            <a:ext cx="1905635" cy="943356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1E1150FA-E3BB-0B84-8A36-8AA739FBC59F}"/>
              </a:ext>
            </a:extLst>
          </p:cNvPr>
          <p:cNvSpPr/>
          <p:nvPr/>
        </p:nvSpPr>
        <p:spPr>
          <a:xfrm>
            <a:off x="11055944" y="6534007"/>
            <a:ext cx="342900" cy="7556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>
            <a:extLst>
              <a:ext uri="{FF2B5EF4-FFF2-40B4-BE49-F238E27FC236}">
                <a16:creationId xmlns:a16="http://schemas.microsoft.com/office/drawing/2014/main" id="{63BE8BC2-9196-AB4C-0F0A-1992EDA9D2B6}"/>
              </a:ext>
            </a:extLst>
          </p:cNvPr>
          <p:cNvSpPr/>
          <p:nvPr/>
        </p:nvSpPr>
        <p:spPr>
          <a:xfrm>
            <a:off x="11013082" y="187698"/>
            <a:ext cx="85725" cy="8572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658161B0-0AC4-B016-6A4C-9559180B3136}"/>
              </a:ext>
            </a:extLst>
          </p:cNvPr>
          <p:cNvSpPr/>
          <p:nvPr/>
        </p:nvSpPr>
        <p:spPr>
          <a:xfrm>
            <a:off x="11222632" y="187698"/>
            <a:ext cx="85725" cy="8572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椭圆 29">
            <a:extLst>
              <a:ext uri="{FF2B5EF4-FFF2-40B4-BE49-F238E27FC236}">
                <a16:creationId xmlns:a16="http://schemas.microsoft.com/office/drawing/2014/main" id="{8742C729-CC4F-13F8-F123-797423472E34}"/>
              </a:ext>
            </a:extLst>
          </p:cNvPr>
          <p:cNvSpPr/>
          <p:nvPr/>
        </p:nvSpPr>
        <p:spPr>
          <a:xfrm>
            <a:off x="11432182" y="187698"/>
            <a:ext cx="85725" cy="85725"/>
          </a:xfrm>
          <a:prstGeom prst="ellipse">
            <a:avLst/>
          </a:prstGeom>
          <a:noFill/>
          <a:ln>
            <a:solidFill>
              <a:srgbClr val="FFC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C000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>
            <a:extLst>
              <a:ext uri="{FF2B5EF4-FFF2-40B4-BE49-F238E27FC236}">
                <a16:creationId xmlns:a16="http://schemas.microsoft.com/office/drawing/2014/main" id="{FA42300E-9A3E-72A3-A3A7-F84515CBE36E}"/>
              </a:ext>
            </a:extLst>
          </p:cNvPr>
          <p:cNvSpPr/>
          <p:nvPr/>
        </p:nvSpPr>
        <p:spPr>
          <a:xfrm>
            <a:off x="11641732" y="187698"/>
            <a:ext cx="85725" cy="8572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>
            <a:extLst>
              <a:ext uri="{FF2B5EF4-FFF2-40B4-BE49-F238E27FC236}">
                <a16:creationId xmlns:a16="http://schemas.microsoft.com/office/drawing/2014/main" id="{9E0BE38F-B8A1-2DA0-AD07-446F03058F1E}"/>
              </a:ext>
            </a:extLst>
          </p:cNvPr>
          <p:cNvSpPr/>
          <p:nvPr/>
        </p:nvSpPr>
        <p:spPr>
          <a:xfrm>
            <a:off x="11851282" y="187698"/>
            <a:ext cx="85725" cy="8572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B1ADFC82-5F06-1E88-3741-EFE6F8F31759}"/>
              </a:ext>
            </a:extLst>
          </p:cNvPr>
          <p:cNvCxnSpPr>
            <a:stCxn id="29" idx="6"/>
            <a:endCxn id="30" idx="2"/>
          </p:cNvCxnSpPr>
          <p:nvPr/>
        </p:nvCxnSpPr>
        <p:spPr>
          <a:xfrm>
            <a:off x="11308357" y="230561"/>
            <a:ext cx="123825" cy="0"/>
          </a:xfrm>
          <a:prstGeom prst="line">
            <a:avLst/>
          </a:prstGeom>
          <a:ln w="9525">
            <a:solidFill>
              <a:srgbClr val="FFC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" name="矩形 3">
            <a:extLst>
              <a:ext uri="{FF2B5EF4-FFF2-40B4-BE49-F238E27FC236}">
                <a16:creationId xmlns:a16="http://schemas.microsoft.com/office/drawing/2014/main" id="{E7B3CB11-1CA6-8D8B-980A-1D41970A13CD}"/>
              </a:ext>
            </a:extLst>
          </p:cNvPr>
          <p:cNvSpPr/>
          <p:nvPr/>
        </p:nvSpPr>
        <p:spPr>
          <a:xfrm flipV="1">
            <a:off x="-49530" y="2335530"/>
            <a:ext cx="76200" cy="209042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9C112735-9D82-536F-EEE2-FC117F1949D4}"/>
              </a:ext>
            </a:extLst>
          </p:cNvPr>
          <p:cNvSpPr/>
          <p:nvPr/>
        </p:nvSpPr>
        <p:spPr>
          <a:xfrm>
            <a:off x="-794962" y="6710997"/>
            <a:ext cx="3305175" cy="128905"/>
          </a:xfrm>
          <a:prstGeom prst="rect">
            <a:avLst/>
          </a:prstGeom>
          <a:solidFill>
            <a:schemeClr val="bg1">
              <a:alpha val="62000"/>
            </a:schemeClr>
          </a:solidFill>
          <a:ln>
            <a:noFill/>
          </a:ln>
          <a:effectLst/>
          <a:scene3d>
            <a:camera prst="perspectiveLeft">
              <a:rot lat="600000" lon="12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3A455C0-CAB9-96DC-6FF5-573DE6B00457}"/>
              </a:ext>
            </a:extLst>
          </p:cNvPr>
          <p:cNvSpPr txBox="1"/>
          <p:nvPr/>
        </p:nvSpPr>
        <p:spPr>
          <a:xfrm>
            <a:off x="707828" y="5566050"/>
            <a:ext cx="7466769" cy="967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CN" sz="2000" dirty="0"/>
              <a:t>The length of the prediction line can be changed. The prediction line will change according to air resistance and gravity.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3B304D02-E008-FC5A-64D3-3630B425D9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18712" y="230560"/>
            <a:ext cx="2708645" cy="6160935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1EFAEEC7-947A-4D00-7000-9A5DEA3471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1188" y="187698"/>
            <a:ext cx="5884781" cy="549011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565369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1251482" y="6343097"/>
            <a:ext cx="342900" cy="7556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7EE042DE-6FE8-3606-3B18-704342E27036}"/>
              </a:ext>
            </a:extLst>
          </p:cNvPr>
          <p:cNvCxnSpPr>
            <a:cxnSpLocks/>
          </p:cNvCxnSpPr>
          <p:nvPr/>
        </p:nvCxnSpPr>
        <p:spPr>
          <a:xfrm>
            <a:off x="1249440" y="953995"/>
            <a:ext cx="5304826" cy="13252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>
            <a:extLst>
              <a:ext uri="{FF2B5EF4-FFF2-40B4-BE49-F238E27FC236}">
                <a16:creationId xmlns:a16="http://schemas.microsoft.com/office/drawing/2014/main" id="{8653D585-27C0-CD49-64C7-8E4C5AFEFFA5}"/>
              </a:ext>
            </a:extLst>
          </p:cNvPr>
          <p:cNvSpPr/>
          <p:nvPr/>
        </p:nvSpPr>
        <p:spPr>
          <a:xfrm>
            <a:off x="695411" y="565292"/>
            <a:ext cx="687070" cy="4019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E925EC1-69FB-8125-0556-7225B19258A4}"/>
              </a:ext>
            </a:extLst>
          </p:cNvPr>
          <p:cNvSpPr txBox="1"/>
          <p:nvPr/>
        </p:nvSpPr>
        <p:spPr>
          <a:xfrm>
            <a:off x="1249440" y="550027"/>
            <a:ext cx="5219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Source Han Sans Heavy" panose="020B0A00000000000000" charset="-122"/>
                <a:ea typeface="Source Han Sans Heavy" panose="020B0A00000000000000" charset="-122"/>
              </a:rPr>
              <a:t>Comparison to the implemented solution 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96A9B8E8-DABC-1D4A-4BA2-A7247FBF4170}"/>
              </a:ext>
            </a:extLst>
          </p:cNvPr>
          <p:cNvSpPr txBox="1"/>
          <p:nvPr/>
        </p:nvSpPr>
        <p:spPr>
          <a:xfrm>
            <a:off x="900031" y="1419725"/>
            <a:ext cx="11351650" cy="5890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CN" sz="2400" dirty="0">
                <a:solidFill>
                  <a:prstClr val="white"/>
                </a:solidFill>
                <a:latin typeface="Novecento wide Bold" panose="00000805000000000000" charset="0"/>
                <a:ea typeface="Source Han Sans Heavy" panose="020B0A00000000000000" charset="-122"/>
                <a:cs typeface="Novecento wide Bold" panose="00000805000000000000" charset="0"/>
              </a:rPr>
              <a:t>The value of Gravity, mass and velocity of each object are separately adjustable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EBB57DD6-96C2-7014-2CD3-12BF41C20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031" y="2313708"/>
            <a:ext cx="5350791" cy="3498807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201FA9EF-A20B-02DA-F0D7-AAD9550753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5313" y="3353587"/>
            <a:ext cx="4647619" cy="14190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52A6F6A9-F954-2019-4C5C-C2A535F0BC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139" y="2083784"/>
            <a:ext cx="4580952" cy="3257143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B331CDCB-43BD-A2F3-8D87-CADBA9AC2DDF}"/>
              </a:ext>
            </a:extLst>
          </p:cNvPr>
          <p:cNvSpPr txBox="1"/>
          <p:nvPr/>
        </p:nvSpPr>
        <p:spPr>
          <a:xfrm>
            <a:off x="612282" y="805862"/>
            <a:ext cx="11351650" cy="11430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CN" sz="2400" dirty="0">
                <a:latin typeface="Novecento wide Bold" panose="00000805000000000000" charset="0"/>
                <a:ea typeface="Source Han Sans Heavy" panose="020B0A00000000000000" charset="-122"/>
                <a:cs typeface="Novecento wide Bold" panose="00000805000000000000" charset="0"/>
              </a:rPr>
              <a:t>The reason why I still use the Transform information of the initial point is that if you enter it manually, you will not be able to track variables such as rotation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E274209-5951-4BA4-F8E4-E745BF220C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4980" y="4082790"/>
            <a:ext cx="4838095" cy="2295238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D4749360-B054-38A2-EA7E-BB29E6DE5A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6168" y="2065393"/>
            <a:ext cx="6240670" cy="1900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471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 descr="渐变2"/>
          <p:cNvPicPr>
            <a:picLocks noChangeAspect="1"/>
          </p:cNvPicPr>
          <p:nvPr/>
        </p:nvPicPr>
        <p:blipFill>
          <a:blip r:embed="rId4"/>
          <a:srcRect l="7261"/>
          <a:stretch>
            <a:fillRect/>
          </a:stretch>
        </p:blipFill>
        <p:spPr>
          <a:xfrm>
            <a:off x="-69462" y="-1"/>
            <a:ext cx="10316210" cy="6858000"/>
          </a:xfrm>
          <a:prstGeom prst="rect">
            <a:avLst/>
          </a:prstGeom>
        </p:spPr>
      </p:pic>
      <p:sp>
        <p:nvSpPr>
          <p:cNvPr id="28" name="文本框 27"/>
          <p:cNvSpPr txBox="1"/>
          <p:nvPr/>
        </p:nvSpPr>
        <p:spPr>
          <a:xfrm>
            <a:off x="4559192" y="3051865"/>
            <a:ext cx="59334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latin typeface="Novecento wide Bold" panose="00000805000000000000" charset="0"/>
                <a:cs typeface="Novecento wide Bold" panose="00000805000000000000" charset="0"/>
              </a:rPr>
              <a:t>Thanks For Watching</a:t>
            </a:r>
          </a:p>
        </p:txBody>
      </p:sp>
      <p:sp>
        <p:nvSpPr>
          <p:cNvPr id="33" name="矩形 32"/>
          <p:cNvSpPr/>
          <p:nvPr/>
        </p:nvSpPr>
        <p:spPr>
          <a:xfrm>
            <a:off x="4751597" y="3777452"/>
            <a:ext cx="3488690" cy="1054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文本框 31"/>
          <p:cNvSpPr txBox="1"/>
          <p:nvPr/>
        </p:nvSpPr>
        <p:spPr>
          <a:xfrm>
            <a:off x="4670776" y="3714587"/>
            <a:ext cx="2371725" cy="213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>
                <a:solidFill>
                  <a:schemeClr val="bg1"/>
                </a:solidFill>
                <a:latin typeface="Novecento wide Bold" panose="00000805000000000000" charset="0"/>
                <a:ea typeface="Source Han Sans Heavy" panose="020B0A00000000000000" charset="-122"/>
                <a:cs typeface="Novecento wide Bold" panose="00000805000000000000" charset="0"/>
              </a:rPr>
              <a:t>CITY OF SCIENCE AND TECHNOLOGY</a:t>
            </a:r>
          </a:p>
        </p:txBody>
      </p:sp>
      <p:pic>
        <p:nvPicPr>
          <p:cNvPr id="34" name="图片 33" descr="R-C"/>
          <p:cNvPicPr>
            <a:picLocks noChangeAspect="1"/>
          </p:cNvPicPr>
          <p:nvPr/>
        </p:nvPicPr>
        <p:blipFill>
          <a:blip r:embed="rId5">
            <a:alphaModFix amt="11000"/>
            <a:lum bright="64000" contrast="-82000"/>
          </a:blip>
          <a:srcRect t="40647" b="4450"/>
          <a:stretch>
            <a:fillRect/>
          </a:stretch>
        </p:blipFill>
        <p:spPr>
          <a:xfrm>
            <a:off x="-466725" y="-1521460"/>
            <a:ext cx="2324100" cy="8598535"/>
          </a:xfrm>
          <a:prstGeom prst="rect">
            <a:avLst/>
          </a:prstGeom>
        </p:spPr>
      </p:pic>
      <p:pic>
        <p:nvPicPr>
          <p:cNvPr id="1026" name="Picture 2" descr="Wheel GIF - Find &amp; Share on GIPHY">
            <a:extLst>
              <a:ext uri="{FF2B5EF4-FFF2-40B4-BE49-F238E27FC236}">
                <a16:creationId xmlns:a16="http://schemas.microsoft.com/office/drawing/2014/main" id="{82129377-CEBB-7704-44FA-FBF00BDC13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060" y="1345168"/>
            <a:ext cx="3308358" cy="3308358"/>
          </a:xfrm>
          <a:prstGeom prst="roundRect">
            <a:avLst>
              <a:gd name="adj" fmla="val 5000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NzAzYjYzNzI1MzUyYTQ0YjZkNmEyMmM5MzQzZmQzY2UifQ==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4.3|14.9|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9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7.2|6.4|1.6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|18.3|9.9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0.9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1133</TotalTime>
  <Words>171</Words>
  <Application>Microsoft Office PowerPoint</Application>
  <PresentationFormat>宽屏</PresentationFormat>
  <Paragraphs>22</Paragraphs>
  <Slides>9</Slides>
  <Notes>6</Notes>
  <HiddenSlides>0</HiddenSlides>
  <MMClips>1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4" baseType="lpstr">
      <vt:lpstr>Novecento wide Bold</vt:lpstr>
      <vt:lpstr>Source Han Sans Heavy</vt:lpstr>
      <vt:lpstr>Arial</vt:lpstr>
      <vt:lpstr>Calibri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RHINE LAB SYNTHESIZE    INFORMATION ANALYSIS   OS</dc:title>
  <dc:creator>HENRY</dc:creator>
  <cp:lastModifiedBy>Jiangyahu Liu</cp:lastModifiedBy>
  <cp:revision>83</cp:revision>
  <dcterms:created xsi:type="dcterms:W3CDTF">2022-05-16T07:12:00Z</dcterms:created>
  <dcterms:modified xsi:type="dcterms:W3CDTF">2024-09-16T06:25:35Z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816161F786DD43A3B3312AEA9E114B0B</vt:lpwstr>
  </property>
  <property fmtid="{D5CDD505-2E9C-101B-9397-08002B2CF9AE}" pid="3" name="KSOProductBuildVer">
    <vt:lpwstr>2052-11.1.0.11830</vt:lpwstr>
  </property>
  <property fmtid="{D5CDD505-2E9C-101B-9397-08002B2CF9AE}" pid="4" name="MSIP_Label_cdde0556-1f76-452e-9e94-03158f226e4e_Enabled">
    <vt:lpwstr>true</vt:lpwstr>
  </property>
  <property fmtid="{D5CDD505-2E9C-101B-9397-08002B2CF9AE}" pid="5" name="MSIP_Label_cdde0556-1f76-452e-9e94-03158f226e4e_SetDate">
    <vt:lpwstr>2024-02-03T20:35:04Z</vt:lpwstr>
  </property>
  <property fmtid="{D5CDD505-2E9C-101B-9397-08002B2CF9AE}" pid="6" name="MSIP_Label_cdde0556-1f76-452e-9e94-03158f226e4e_Method">
    <vt:lpwstr>Standard</vt:lpwstr>
  </property>
  <property fmtid="{D5CDD505-2E9C-101B-9397-08002B2CF9AE}" pid="7" name="MSIP_Label_cdde0556-1f76-452e-9e94-03158f226e4e_Name">
    <vt:lpwstr>Private</vt:lpwstr>
  </property>
  <property fmtid="{D5CDD505-2E9C-101B-9397-08002B2CF9AE}" pid="8" name="MSIP_Label_cdde0556-1f76-452e-9e94-03158f226e4e_SiteId">
    <vt:lpwstr>7015a19d-0dbb-4c31-8709-253cf07f631f</vt:lpwstr>
  </property>
  <property fmtid="{D5CDD505-2E9C-101B-9397-08002B2CF9AE}" pid="9" name="MSIP_Label_cdde0556-1f76-452e-9e94-03158f226e4e_ActionId">
    <vt:lpwstr>c6e3dbd3-9725-43ab-9957-a048a6b27a65</vt:lpwstr>
  </property>
  <property fmtid="{D5CDD505-2E9C-101B-9397-08002B2CF9AE}" pid="10" name="MSIP_Label_cdde0556-1f76-452e-9e94-03158f226e4e_ContentBits">
    <vt:lpwstr>0</vt:lpwstr>
  </property>
</Properties>
</file>